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30"/>
  </p:notesMasterIdLst>
  <p:handoutMasterIdLst>
    <p:handoutMasterId r:id="rId31"/>
  </p:handoutMasterIdLst>
  <p:sldIdLst>
    <p:sldId id="670" r:id="rId4"/>
    <p:sldId id="1719" r:id="rId5"/>
    <p:sldId id="1670" r:id="rId6"/>
    <p:sldId id="3125" r:id="rId7"/>
    <p:sldId id="3128" r:id="rId8"/>
    <p:sldId id="1876" r:id="rId9"/>
    <p:sldId id="1883" r:id="rId10"/>
    <p:sldId id="286" r:id="rId11"/>
    <p:sldId id="3124" r:id="rId12"/>
    <p:sldId id="3129" r:id="rId13"/>
    <p:sldId id="1874" r:id="rId14"/>
    <p:sldId id="3139" r:id="rId15"/>
    <p:sldId id="1885" r:id="rId16"/>
    <p:sldId id="1886" r:id="rId17"/>
    <p:sldId id="1887" r:id="rId18"/>
    <p:sldId id="1888" r:id="rId19"/>
    <p:sldId id="1889" r:id="rId20"/>
    <p:sldId id="3126" r:id="rId21"/>
    <p:sldId id="3130" r:id="rId22"/>
    <p:sldId id="1878" r:id="rId23"/>
    <p:sldId id="1879" r:id="rId24"/>
    <p:sldId id="1896" r:id="rId25"/>
    <p:sldId id="3136" r:id="rId26"/>
    <p:sldId id="3138" r:id="rId27"/>
    <p:sldId id="689" r:id="rId28"/>
    <p:sldId id="1884"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1876"/>
            <p14:sldId id="1883"/>
            <p14:sldId id="286"/>
            <p14:sldId id="3124"/>
            <p14:sldId id="3129"/>
            <p14:sldId id="1874"/>
            <p14:sldId id="3139"/>
            <p14:sldId id="1885"/>
            <p14:sldId id="1886"/>
            <p14:sldId id="1887"/>
            <p14:sldId id="1888"/>
            <p14:sldId id="1889"/>
            <p14:sldId id="3126"/>
            <p14:sldId id="3130"/>
            <p14:sldId id="1878"/>
            <p14:sldId id="1879"/>
          </p14:sldIdLst>
        </p14:section>
        <p14:section name="Lab Content" id="{DED81072-52AB-4250-8920-201B3C5D2D2E}">
          <p14:sldIdLst>
            <p14:sldId id="1896"/>
            <p14:sldId id="3136"/>
            <p14:sldId id="3138"/>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61310" autoAdjust="0"/>
  </p:normalViewPr>
  <p:slideViewPr>
    <p:cSldViewPr snapToGrid="0">
      <p:cViewPr varScale="1">
        <p:scale>
          <a:sx n="88" d="100"/>
          <a:sy n="88" d="100"/>
        </p:scale>
        <p:origin x="72" y="10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20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8/26/2019 1:40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8/26/2019 11:16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31418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8/26/2019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8/26/2019 11:16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8/26/2019 11:16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the students to complete both the test and publish walkthroughs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8/26/2019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6727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8/26/2019 11:16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09206555"/>
              </p:ext>
            </p:extLst>
          </p:nvPr>
        </p:nvGraphicFramePr>
        <p:xfrm>
          <a:off x="457150" y="953215"/>
          <a:ext cx="11467932" cy="544517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ZA" sz="1200" b="0" dirty="0">
                          <a:solidFill>
                            <a:schemeClr val="tx1">
                              <a:lumMod val="85000"/>
                            </a:schemeClr>
                          </a:solidFill>
                        </a:rPr>
                        <a:t>Enhancing Bots with </a:t>
                      </a:r>
                      <a:r>
                        <a:rPr lang="en-ZA" sz="1200" b="0" dirty="0" err="1">
                          <a:solidFill>
                            <a:schemeClr val="tx1">
                              <a:lumMod val="85000"/>
                            </a:schemeClr>
                          </a:solidFill>
                        </a:rPr>
                        <a:t>QnA</a:t>
                      </a:r>
                      <a:r>
                        <a:rPr lang="en-ZA" sz="1200" b="0" dirty="0">
                          <a:solidFill>
                            <a:schemeClr val="tx1">
                              <a:lumMod val="85000"/>
                            </a:schemeClr>
                          </a:solidFill>
                        </a:rPr>
                        <a:t> Maker</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60 minutes.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Azure AI Engineers, Azure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Introduce </a:t>
                      </a:r>
                      <a:r>
                        <a:rPr lang="en-US" sz="1200" kern="1200" dirty="0" err="1">
                          <a:solidFill>
                            <a:schemeClr val="tx1">
                              <a:lumMod val="85000"/>
                            </a:schemeClr>
                          </a:solidFill>
                          <a:latin typeface="+mn-lt"/>
                          <a:ea typeface="+mn-ea"/>
                          <a:cs typeface="Segoe UI" pitchFamily="34" charset="0"/>
                        </a:rPr>
                        <a:t>QnA</a:t>
                      </a:r>
                      <a:r>
                        <a:rPr lang="en-US" sz="1200" kern="1200" dirty="0">
                          <a:solidFill>
                            <a:schemeClr val="tx1">
                              <a:lumMod val="85000"/>
                            </a:schemeClr>
                          </a:solidFill>
                          <a:latin typeface="+mn-lt"/>
                          <a:ea typeface="+mn-ea"/>
                          <a:cs typeface="Segoe UI" pitchFamily="34" charset="0"/>
                        </a:rPr>
                        <a:t> Maker</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a:t>
                      </a:r>
                      <a:r>
                        <a:rPr lang="en-US" sz="1200" kern="1200" dirty="0" err="1">
                          <a:solidFill>
                            <a:schemeClr val="tx1">
                              <a:lumMod val="85000"/>
                            </a:schemeClr>
                          </a:solidFill>
                          <a:latin typeface="+mn-lt"/>
                          <a:ea typeface="+mn-ea"/>
                          <a:cs typeface="Segoe UI" pitchFamily="34" charset="0"/>
                        </a:rPr>
                        <a:t>QnA</a:t>
                      </a:r>
                      <a:r>
                        <a:rPr lang="en-US" sz="1200" kern="1200" dirty="0">
                          <a:solidFill>
                            <a:schemeClr val="tx1">
                              <a:lumMod val="85000"/>
                            </a:schemeClr>
                          </a:solidFill>
                          <a:latin typeface="+mn-lt"/>
                          <a:ea typeface="+mn-ea"/>
                          <a:cs typeface="Segoe UI" pitchFamily="34" charset="0"/>
                        </a:rPr>
                        <a:t> Maker Knowledge Bases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how to integrate </a:t>
                      </a:r>
                      <a:r>
                        <a:rPr lang="en-US" sz="1200" kern="1200" dirty="0" err="1">
                          <a:solidFill>
                            <a:schemeClr val="tx1">
                              <a:lumMod val="85000"/>
                            </a:schemeClr>
                          </a:solidFill>
                          <a:latin typeface="+mn-lt"/>
                          <a:ea typeface="+mn-ea"/>
                          <a:cs typeface="Segoe UI" pitchFamily="34" charset="0"/>
                        </a:rPr>
                        <a:t>QnA</a:t>
                      </a:r>
                      <a:r>
                        <a:rPr lang="en-US" sz="1200" kern="1200" dirty="0">
                          <a:solidFill>
                            <a:schemeClr val="tx1">
                              <a:lumMod val="85000"/>
                            </a:schemeClr>
                          </a:solidFill>
                          <a:latin typeface="+mn-lt"/>
                          <a:ea typeface="+mn-ea"/>
                          <a:cs typeface="Segoe UI" pitchFamily="34" charset="0"/>
                        </a:rPr>
                        <a:t> Maker and Bots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what the </a:t>
                      </a:r>
                      <a:r>
                        <a:rPr lang="en-US" sz="1200" dirty="0" err="1">
                          <a:solidFill>
                            <a:schemeClr val="tx1">
                              <a:lumMod val="85000"/>
                            </a:schemeClr>
                          </a:solidFill>
                          <a:cs typeface="Segoe UI" pitchFamily="34" charset="0"/>
                        </a:rPr>
                        <a:t>QnA</a:t>
                      </a:r>
                      <a:r>
                        <a:rPr lang="en-US" sz="1200" dirty="0">
                          <a:solidFill>
                            <a:schemeClr val="tx1">
                              <a:lumMod val="85000"/>
                            </a:schemeClr>
                          </a:solidFill>
                          <a:cs typeface="Segoe UI" pitchFamily="34" charset="0"/>
                        </a:rPr>
                        <a:t> Maker is</a:t>
                      </a:r>
                      <a:endParaRPr lang="en-US" sz="1200" baseline="0" dirty="0">
                        <a:solidFill>
                          <a:schemeClr val="tx1">
                            <a:lumMod val="85000"/>
                          </a:schemeClr>
                        </a:solidFill>
                        <a:cs typeface="Segoe UI" pitchFamily="34" charset="0"/>
                      </a:endParaRP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understand the concept of Knowledgebases in a </a:t>
                      </a:r>
                      <a:r>
                        <a:rPr lang="en-US" sz="1200" baseline="0" dirty="0" err="1">
                          <a:solidFill>
                            <a:schemeClr val="tx1">
                              <a:lumMod val="85000"/>
                            </a:schemeClr>
                          </a:solidFill>
                          <a:cs typeface="Segoe UI" pitchFamily="34" charset="0"/>
                        </a:rPr>
                        <a:t>QnA</a:t>
                      </a:r>
                      <a:r>
                        <a:rPr lang="en-US" sz="1200" baseline="0" dirty="0">
                          <a:solidFill>
                            <a:schemeClr val="tx1">
                              <a:lumMod val="85000"/>
                            </a:schemeClr>
                          </a:solidFill>
                          <a:cs typeface="Segoe UI" pitchFamily="34" charset="0"/>
                        </a:rPr>
                        <a:t> Maker</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understand how to integrate </a:t>
                      </a:r>
                      <a:r>
                        <a:rPr lang="en-US" sz="1200" baseline="0" dirty="0" err="1">
                          <a:solidFill>
                            <a:schemeClr val="tx1">
                              <a:lumMod val="85000"/>
                            </a:schemeClr>
                          </a:solidFill>
                          <a:cs typeface="Segoe UI" pitchFamily="34" charset="0"/>
                        </a:rPr>
                        <a:t>QnA</a:t>
                      </a:r>
                      <a:r>
                        <a:rPr lang="en-US" sz="1200" baseline="0" dirty="0">
                          <a:solidFill>
                            <a:schemeClr val="tx1">
                              <a:lumMod val="85000"/>
                            </a:schemeClr>
                          </a:solidFill>
                          <a:cs typeface="Segoe UI" pitchFamily="34" charset="0"/>
                        </a:rPr>
                        <a:t> Maker and a Bot</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marR="0" lvl="0"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baseline="0" dirty="0">
                          <a:solidFill>
                            <a:schemeClr val="tx1">
                              <a:lumMod val="85000"/>
                            </a:schemeClr>
                          </a:solidFill>
                          <a:cs typeface="Segoe UI" pitchFamily="34" charset="0"/>
                        </a:rPr>
                        <a:t>The student should understand how </a:t>
                      </a:r>
                      <a:r>
                        <a:rPr lang="en-US" sz="1200" baseline="0" dirty="0" err="1">
                          <a:solidFill>
                            <a:schemeClr val="tx1">
                              <a:lumMod val="85000"/>
                            </a:schemeClr>
                          </a:solidFill>
                          <a:cs typeface="Segoe UI" pitchFamily="34" charset="0"/>
                        </a:rPr>
                        <a:t>QnA</a:t>
                      </a:r>
                      <a:r>
                        <a:rPr lang="en-US" sz="1200" baseline="0" dirty="0">
                          <a:solidFill>
                            <a:schemeClr val="tx1">
                              <a:lumMod val="85000"/>
                            </a:schemeClr>
                          </a:solidFill>
                          <a:cs typeface="Segoe UI" pitchFamily="34" charset="0"/>
                        </a:rPr>
                        <a:t> Maker simplifies the process of creating Bot interactions</a:t>
                      </a:r>
                      <a:endParaRPr lang="en-US" altLang="ja-JP" sz="1200" dirty="0">
                        <a:solidFill>
                          <a:schemeClr val="tx1">
                            <a:lumMod val="85000"/>
                          </a:schemeClr>
                        </a:solidFill>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create </a:t>
                      </a:r>
                      <a:r>
                        <a:rPr lang="en-US" sz="1200" kern="1200" dirty="0" err="1">
                          <a:solidFill>
                            <a:schemeClr val="tx1">
                              <a:lumMod val="85000"/>
                            </a:schemeClr>
                          </a:solidFill>
                          <a:latin typeface="+mn-lt"/>
                          <a:ea typeface="+mn-ea"/>
                          <a:cs typeface="Segoe UI" pitchFamily="34" charset="0"/>
                        </a:rPr>
                        <a:t>QnA</a:t>
                      </a:r>
                      <a:r>
                        <a:rPr lang="en-US" sz="1200" kern="1200" dirty="0">
                          <a:solidFill>
                            <a:schemeClr val="tx1">
                              <a:lumMod val="85000"/>
                            </a:schemeClr>
                          </a:solidFill>
                          <a:latin typeface="+mn-lt"/>
                          <a:ea typeface="+mn-ea"/>
                          <a:cs typeface="Segoe UI" pitchFamily="34" charset="0"/>
                        </a:rPr>
                        <a:t> Maker service</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create a knowledgebase</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students should be able to integrate </a:t>
                      </a:r>
                      <a:r>
                        <a:rPr lang="en-US" sz="1200" kern="1200" dirty="0" err="1">
                          <a:solidFill>
                            <a:schemeClr val="tx1">
                              <a:lumMod val="85000"/>
                            </a:schemeClr>
                          </a:solidFill>
                          <a:latin typeface="+mn-lt"/>
                          <a:ea typeface="+mn-ea"/>
                          <a:cs typeface="Segoe UI" pitchFamily="34" charset="0"/>
                        </a:rPr>
                        <a:t>QnA</a:t>
                      </a:r>
                      <a:r>
                        <a:rPr lang="en-US" sz="1200" kern="1200" dirty="0">
                          <a:solidFill>
                            <a:schemeClr val="tx1">
                              <a:lumMod val="85000"/>
                            </a:schemeClr>
                          </a:solidFill>
                          <a:latin typeface="+mn-lt"/>
                          <a:ea typeface="+mn-ea"/>
                          <a:cs typeface="Segoe UI" pitchFamily="34" charset="0"/>
                        </a:rPr>
                        <a:t> Maker with a Bot</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course feedback, please use the MCT forums</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2499146"/>
          </a:xfrm>
        </p:spPr>
        <p:txBody>
          <a:bodyPr/>
          <a:lstStyle/>
          <a:p>
            <a:r>
              <a:rPr lang="en-US" dirty="0"/>
              <a:t>L01 – Understand Knowledge Base Concepts</a:t>
            </a:r>
          </a:p>
          <a:p>
            <a:r>
              <a:rPr lang="en-US" dirty="0"/>
              <a:t>L02- Explore Data Sources for a Knowledge Base</a:t>
            </a:r>
          </a:p>
          <a:p>
            <a:r>
              <a:rPr lang="en-US" dirty="0"/>
              <a:t>L03 – Create a Knowledge Base</a:t>
            </a:r>
          </a:p>
          <a:p>
            <a:r>
              <a:rPr lang="en-US" dirty="0"/>
              <a:t>L04 – Integrate the Knowledge Base with </a:t>
            </a:r>
            <a:r>
              <a:rPr lang="en-US" dirty="0" err="1"/>
              <a:t>QnA</a:t>
            </a:r>
            <a:r>
              <a:rPr lang="en-US" dirty="0"/>
              <a:t> Maker</a:t>
            </a:r>
          </a:p>
          <a:p>
            <a:r>
              <a:rPr lang="en-US" dirty="0"/>
              <a:t>L05 – Publish and Test a Knowledge Base</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588263" y="457200"/>
            <a:ext cx="11018520" cy="553998"/>
          </a:xfrm>
        </p:spPr>
        <p:txBody>
          <a:bodyPr/>
          <a:lstStyle/>
          <a:p>
            <a:r>
              <a:rPr lang="en-US" dirty="0"/>
              <a:t>Creating a Knowledge Base</a:t>
            </a:r>
          </a:p>
        </p:txBody>
      </p:sp>
      <p:sp>
        <p:nvSpPr>
          <p:cNvPr id="3" name="Text Placeholder 2">
            <a:extLst>
              <a:ext uri="{FF2B5EF4-FFF2-40B4-BE49-F238E27FC236}">
                <a16:creationId xmlns:a16="http://schemas.microsoft.com/office/drawing/2014/main" id="{E3D41181-1928-4BEB-9C64-1D0B8A2AEC22}"/>
              </a:ext>
            </a:extLst>
          </p:cNvPr>
          <p:cNvSpPr>
            <a:spLocks noGrp="1"/>
          </p:cNvSpPr>
          <p:nvPr>
            <p:ph type="body" sz="quarter" idx="10"/>
          </p:nvPr>
        </p:nvSpPr>
        <p:spPr>
          <a:xfrm>
            <a:off x="593725" y="1445022"/>
            <a:ext cx="10807700" cy="3705630"/>
          </a:xfrm>
        </p:spPr>
        <p:txBody>
          <a:bodyPr/>
          <a:lstStyle/>
          <a:p>
            <a:pPr marL="0" indent="0">
              <a:buNone/>
            </a:pPr>
            <a:r>
              <a:rPr lang="en-US" dirty="0"/>
              <a:t>Three base-level concepts are:</a:t>
            </a:r>
          </a:p>
          <a:p>
            <a:r>
              <a:rPr lang="en-US" dirty="0"/>
              <a:t>Questions - these are what you expect a user to ask. Questions will be paired with answers</a:t>
            </a:r>
          </a:p>
          <a:p>
            <a:r>
              <a:rPr lang="en-US" dirty="0"/>
              <a:t>Answers - the response that will be returned when a user asks a question. The answer is paired to a question in the knowledge base</a:t>
            </a:r>
          </a:p>
          <a:p>
            <a:r>
              <a:rPr lang="en-US" dirty="0"/>
              <a:t>Metadata - these are tags associated with the question and answer pair. Internally they are represented as key-value pairs and filter the </a:t>
            </a:r>
            <a:r>
              <a:rPr lang="en-US" dirty="0" err="1"/>
              <a:t>QnA</a:t>
            </a:r>
            <a:r>
              <a:rPr lang="en-US" dirty="0"/>
              <a:t> pairs for matching a user query.</a:t>
            </a:r>
          </a:p>
        </p:txBody>
      </p:sp>
    </p:spTree>
    <p:extLst>
      <p:ext uri="{BB962C8B-B14F-4D97-AF65-F5344CB8AC3E}">
        <p14:creationId xmlns:p14="http://schemas.microsoft.com/office/powerpoint/2010/main" val="10049792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588263" y="457200"/>
            <a:ext cx="11018520" cy="553998"/>
          </a:xfrm>
        </p:spPr>
        <p:txBody>
          <a:bodyPr/>
          <a:lstStyle/>
          <a:p>
            <a:r>
              <a:rPr lang="en-US" dirty="0"/>
              <a:t>Knowledge Base Potential Data Sources</a:t>
            </a:r>
          </a:p>
        </p:txBody>
      </p:sp>
      <p:sp>
        <p:nvSpPr>
          <p:cNvPr id="3" name="Text Placeholder 2">
            <a:extLst>
              <a:ext uri="{FF2B5EF4-FFF2-40B4-BE49-F238E27FC236}">
                <a16:creationId xmlns:a16="http://schemas.microsoft.com/office/drawing/2014/main" id="{E3D41181-1928-4BEB-9C64-1D0B8A2AEC22}"/>
              </a:ext>
            </a:extLst>
          </p:cNvPr>
          <p:cNvSpPr>
            <a:spLocks noGrp="1"/>
          </p:cNvSpPr>
          <p:nvPr>
            <p:ph type="body" sz="quarter" idx="10"/>
          </p:nvPr>
        </p:nvSpPr>
        <p:spPr>
          <a:xfrm>
            <a:off x="588263" y="1314393"/>
            <a:ext cx="10807700" cy="5412978"/>
          </a:xfrm>
        </p:spPr>
        <p:txBody>
          <a:bodyPr numCol="2"/>
          <a:lstStyle/>
          <a:p>
            <a:r>
              <a:rPr lang="en-US" u="sng" dirty="0"/>
              <a:t>URLs - can contain the following types of information</a:t>
            </a:r>
          </a:p>
          <a:p>
            <a:pPr lvl="1"/>
            <a:r>
              <a:rPr lang="en-US" dirty="0"/>
              <a:t>FAQs  - (Flat, with sections or with a topics homepage)</a:t>
            </a:r>
          </a:p>
          <a:p>
            <a:pPr lvl="1"/>
            <a:r>
              <a:rPr lang="en-US" dirty="0"/>
              <a:t>Support pages - (Single page how-to articles, troubleshooting articles etc.)</a:t>
            </a:r>
          </a:p>
          <a:p>
            <a:r>
              <a:rPr lang="en-US" u="sng" dirty="0"/>
              <a:t>PDF</a:t>
            </a:r>
          </a:p>
          <a:p>
            <a:pPr lvl="1"/>
            <a:r>
              <a:rPr lang="en-US" dirty="0"/>
              <a:t>FAQs</a:t>
            </a:r>
          </a:p>
          <a:p>
            <a:pPr lvl="1"/>
            <a:r>
              <a:rPr lang="en-US" dirty="0"/>
              <a:t>Product Manual</a:t>
            </a:r>
          </a:p>
          <a:p>
            <a:pPr lvl="1"/>
            <a:r>
              <a:rPr lang="en-US" dirty="0"/>
              <a:t>Brochures</a:t>
            </a:r>
          </a:p>
          <a:p>
            <a:pPr lvl="1"/>
            <a:r>
              <a:rPr lang="en-US" dirty="0"/>
              <a:t>Paper</a:t>
            </a:r>
          </a:p>
          <a:p>
            <a:pPr lvl="1"/>
            <a:r>
              <a:rPr lang="en-US" dirty="0"/>
              <a:t>Flyer Policy</a:t>
            </a:r>
          </a:p>
          <a:p>
            <a:pPr lvl="1"/>
            <a:r>
              <a:rPr lang="en-US" dirty="0"/>
              <a:t>Support guide</a:t>
            </a:r>
          </a:p>
          <a:p>
            <a:pPr lvl="1"/>
            <a:r>
              <a:rPr lang="en-US" dirty="0"/>
              <a:t>Structured </a:t>
            </a:r>
            <a:r>
              <a:rPr lang="en-US" dirty="0" err="1"/>
              <a:t>QnA</a:t>
            </a:r>
            <a:endParaRPr lang="en-US" dirty="0"/>
          </a:p>
          <a:p>
            <a:pPr lvl="1"/>
            <a:endParaRPr lang="en-US" dirty="0"/>
          </a:p>
          <a:p>
            <a:r>
              <a:rPr lang="en-US" u="sng" dirty="0"/>
              <a:t>DOC</a:t>
            </a:r>
          </a:p>
          <a:p>
            <a:pPr lvl="1"/>
            <a:r>
              <a:rPr lang="en-US" dirty="0"/>
              <a:t>FAQs</a:t>
            </a:r>
          </a:p>
          <a:p>
            <a:pPr lvl="1"/>
            <a:r>
              <a:rPr lang="en-US" dirty="0"/>
              <a:t>Product Manual</a:t>
            </a:r>
          </a:p>
          <a:p>
            <a:pPr lvl="1"/>
            <a:r>
              <a:rPr lang="en-US" dirty="0"/>
              <a:t>Brochures</a:t>
            </a:r>
          </a:p>
          <a:p>
            <a:pPr lvl="1"/>
            <a:r>
              <a:rPr lang="en-US" dirty="0"/>
              <a:t>Paper</a:t>
            </a:r>
          </a:p>
          <a:p>
            <a:pPr lvl="1"/>
            <a:r>
              <a:rPr lang="en-US" dirty="0"/>
              <a:t>Flyer Policy</a:t>
            </a:r>
          </a:p>
          <a:p>
            <a:pPr lvl="1"/>
            <a:r>
              <a:rPr lang="en-US" dirty="0"/>
              <a:t>Support guide</a:t>
            </a:r>
          </a:p>
          <a:p>
            <a:pPr lvl="1"/>
            <a:r>
              <a:rPr lang="en-US" dirty="0"/>
              <a:t>Structured </a:t>
            </a:r>
            <a:r>
              <a:rPr lang="en-US" dirty="0" err="1"/>
              <a:t>QnA</a:t>
            </a:r>
            <a:endParaRPr lang="en-US" dirty="0"/>
          </a:p>
          <a:p>
            <a:pPr lvl="1"/>
            <a:r>
              <a:rPr lang="en-US" dirty="0"/>
              <a:t>Excel - Structured </a:t>
            </a:r>
            <a:r>
              <a:rPr lang="en-US" dirty="0" err="1"/>
              <a:t>QnA</a:t>
            </a:r>
            <a:r>
              <a:rPr lang="en-US" dirty="0"/>
              <a:t> file (including RTF, HTML support)</a:t>
            </a:r>
          </a:p>
          <a:p>
            <a:pPr lvl="1"/>
            <a:r>
              <a:rPr lang="en-US" dirty="0"/>
              <a:t>TXT/TSV Files - Structured </a:t>
            </a:r>
            <a:r>
              <a:rPr lang="en-US" dirty="0" err="1"/>
              <a:t>QnA</a:t>
            </a:r>
            <a:r>
              <a:rPr lang="en-US" dirty="0"/>
              <a:t> file</a:t>
            </a:r>
          </a:p>
        </p:txBody>
      </p:sp>
    </p:spTree>
    <p:extLst>
      <p:ext uri="{BB962C8B-B14F-4D97-AF65-F5344CB8AC3E}">
        <p14:creationId xmlns:p14="http://schemas.microsoft.com/office/powerpoint/2010/main" val="15537568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19AB-2531-4EE7-82F2-0E1EC199B14B}"/>
              </a:ext>
            </a:extLst>
          </p:cNvPr>
          <p:cNvSpPr>
            <a:spLocks noGrp="1"/>
          </p:cNvSpPr>
          <p:nvPr>
            <p:ph type="title"/>
          </p:nvPr>
        </p:nvSpPr>
        <p:spPr/>
        <p:txBody>
          <a:bodyPr/>
          <a:lstStyle/>
          <a:p>
            <a:r>
              <a:rPr lang="en-US" dirty="0"/>
              <a:t>Creating a Knowledge Base</a:t>
            </a:r>
          </a:p>
        </p:txBody>
      </p:sp>
      <p:sp>
        <p:nvSpPr>
          <p:cNvPr id="3" name="Text Placeholder 2">
            <a:extLst>
              <a:ext uri="{FF2B5EF4-FFF2-40B4-BE49-F238E27FC236}">
                <a16:creationId xmlns:a16="http://schemas.microsoft.com/office/drawing/2014/main" id="{029E86D7-083B-4198-964A-12951FA50CE2}"/>
              </a:ext>
            </a:extLst>
          </p:cNvPr>
          <p:cNvSpPr>
            <a:spLocks noGrp="1"/>
          </p:cNvSpPr>
          <p:nvPr>
            <p:ph type="body" sz="quarter" idx="10"/>
          </p:nvPr>
        </p:nvSpPr>
        <p:spPr>
          <a:xfrm>
            <a:off x="584200" y="1435497"/>
            <a:ext cx="11018520" cy="430887"/>
          </a:xfrm>
        </p:spPr>
        <p:txBody>
          <a:bodyPr/>
          <a:lstStyle/>
          <a:p>
            <a:r>
              <a:rPr lang="en-US" dirty="0"/>
              <a:t>Add Question and Answer Pairs Manually</a:t>
            </a:r>
          </a:p>
        </p:txBody>
      </p:sp>
      <p:pic>
        <p:nvPicPr>
          <p:cNvPr id="5" name="Picture 4">
            <a:extLst>
              <a:ext uri="{FF2B5EF4-FFF2-40B4-BE49-F238E27FC236}">
                <a16:creationId xmlns:a16="http://schemas.microsoft.com/office/drawing/2014/main" id="{875CA1E5-43A9-456D-B3A7-8F859B44908D}"/>
              </a:ext>
            </a:extLst>
          </p:cNvPr>
          <p:cNvPicPr>
            <a:picLocks noChangeAspect="1"/>
          </p:cNvPicPr>
          <p:nvPr/>
        </p:nvPicPr>
        <p:blipFill>
          <a:blip r:embed="rId2"/>
          <a:stretch>
            <a:fillRect/>
          </a:stretch>
        </p:blipFill>
        <p:spPr>
          <a:xfrm>
            <a:off x="858742" y="2076079"/>
            <a:ext cx="10469436" cy="4067743"/>
          </a:xfrm>
          <a:prstGeom prst="rect">
            <a:avLst/>
          </a:prstGeom>
        </p:spPr>
      </p:pic>
      <p:sp>
        <p:nvSpPr>
          <p:cNvPr id="6" name="Rectangle 5">
            <a:extLst>
              <a:ext uri="{FF2B5EF4-FFF2-40B4-BE49-F238E27FC236}">
                <a16:creationId xmlns:a16="http://schemas.microsoft.com/office/drawing/2014/main" id="{A8001384-B605-46A6-A103-BDCA297DE774}"/>
              </a:ext>
            </a:extLst>
          </p:cNvPr>
          <p:cNvSpPr/>
          <p:nvPr/>
        </p:nvSpPr>
        <p:spPr>
          <a:xfrm>
            <a:off x="584200" y="6255790"/>
            <a:ext cx="10743978" cy="523220"/>
          </a:xfrm>
          <a:prstGeom prst="rect">
            <a:avLst/>
          </a:prstGeom>
        </p:spPr>
        <p:txBody>
          <a:bodyPr wrap="square">
            <a:spAutoFit/>
          </a:bodyPr>
          <a:lstStyle/>
          <a:p>
            <a:r>
              <a:rPr lang="en-US" sz="1400" i="1" dirty="0">
                <a:highlight>
                  <a:srgbClr val="FFFF00"/>
                </a:highlight>
              </a:rPr>
              <a:t>When creating your knowledge base for </a:t>
            </a:r>
            <a:r>
              <a:rPr lang="en-US" sz="1400" i="1" dirty="0" err="1">
                <a:highlight>
                  <a:srgbClr val="FFFF00"/>
                </a:highlight>
              </a:rPr>
              <a:t>QnA</a:t>
            </a:r>
            <a:r>
              <a:rPr lang="en-US" sz="1400" i="1" dirty="0">
                <a:highlight>
                  <a:srgbClr val="FFFF00"/>
                </a:highlight>
              </a:rPr>
              <a:t> Maker, be sure to follow the [best practices](https://docs.microsoft.com/en-us/azure/cognitive-services/qnamaker/concepts/best-practices) described by Microsoft.</a:t>
            </a:r>
          </a:p>
        </p:txBody>
      </p:sp>
    </p:spTree>
    <p:extLst>
      <p:ext uri="{BB962C8B-B14F-4D97-AF65-F5344CB8AC3E}">
        <p14:creationId xmlns:p14="http://schemas.microsoft.com/office/powerpoint/2010/main" val="4472195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588263" y="457200"/>
            <a:ext cx="11018520" cy="553998"/>
          </a:xfrm>
        </p:spPr>
        <p:txBody>
          <a:bodyPr/>
          <a:lstStyle/>
          <a:p>
            <a:r>
              <a:rPr lang="en-US" dirty="0"/>
              <a:t>Adding a Knowledge Base to your </a:t>
            </a:r>
            <a:r>
              <a:rPr lang="en-US" dirty="0" err="1"/>
              <a:t>QnA</a:t>
            </a:r>
            <a:r>
              <a:rPr lang="en-US" dirty="0"/>
              <a:t> Service</a:t>
            </a:r>
          </a:p>
        </p:txBody>
      </p:sp>
      <p:pic>
        <p:nvPicPr>
          <p:cNvPr id="7" name="Picture 6">
            <a:extLst>
              <a:ext uri="{FF2B5EF4-FFF2-40B4-BE49-F238E27FC236}">
                <a16:creationId xmlns:a16="http://schemas.microsoft.com/office/drawing/2014/main" id="{39D9724E-164E-4704-B9FF-AB7B2FAF0B21}"/>
              </a:ext>
            </a:extLst>
          </p:cNvPr>
          <p:cNvPicPr>
            <a:picLocks noChangeAspect="1"/>
          </p:cNvPicPr>
          <p:nvPr/>
        </p:nvPicPr>
        <p:blipFill>
          <a:blip r:embed="rId2"/>
          <a:stretch>
            <a:fillRect/>
          </a:stretch>
        </p:blipFill>
        <p:spPr>
          <a:xfrm>
            <a:off x="1572484" y="2155926"/>
            <a:ext cx="9047032" cy="3638384"/>
          </a:xfrm>
          <a:prstGeom prst="rect">
            <a:avLst/>
          </a:prstGeom>
        </p:spPr>
      </p:pic>
    </p:spTree>
    <p:extLst>
      <p:ext uri="{BB962C8B-B14F-4D97-AF65-F5344CB8AC3E}">
        <p14:creationId xmlns:p14="http://schemas.microsoft.com/office/powerpoint/2010/main" val="5418247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1542117" y="3152001"/>
            <a:ext cx="9107766" cy="553998"/>
          </a:xfrm>
        </p:spPr>
        <p:txBody>
          <a:bodyPr/>
          <a:lstStyle/>
          <a:p>
            <a:r>
              <a:rPr lang="en-US" dirty="0"/>
              <a:t>Walkthrough - Add a KB to your </a:t>
            </a:r>
            <a:r>
              <a:rPr lang="en-US" dirty="0" err="1"/>
              <a:t>QnA</a:t>
            </a:r>
            <a:r>
              <a:rPr lang="en-US" dirty="0"/>
              <a:t> Service</a:t>
            </a:r>
          </a:p>
        </p:txBody>
      </p:sp>
    </p:spTree>
    <p:extLst>
      <p:ext uri="{BB962C8B-B14F-4D97-AF65-F5344CB8AC3E}">
        <p14:creationId xmlns:p14="http://schemas.microsoft.com/office/powerpoint/2010/main" val="38027000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588263" y="457200"/>
            <a:ext cx="11018520" cy="553998"/>
          </a:xfrm>
        </p:spPr>
        <p:txBody>
          <a:bodyPr/>
          <a:lstStyle/>
          <a:p>
            <a:r>
              <a:rPr lang="en-US" dirty="0"/>
              <a:t>Publishing Knowledge Base</a:t>
            </a:r>
          </a:p>
        </p:txBody>
      </p:sp>
      <p:pic>
        <p:nvPicPr>
          <p:cNvPr id="4" name="Picture 3">
            <a:extLst>
              <a:ext uri="{FF2B5EF4-FFF2-40B4-BE49-F238E27FC236}">
                <a16:creationId xmlns:a16="http://schemas.microsoft.com/office/drawing/2014/main" id="{6792B4F7-1AE4-4CEA-AA43-C37D2FA1B0B3}"/>
              </a:ext>
            </a:extLst>
          </p:cNvPr>
          <p:cNvPicPr>
            <a:picLocks noChangeAspect="1"/>
          </p:cNvPicPr>
          <p:nvPr/>
        </p:nvPicPr>
        <p:blipFill>
          <a:blip r:embed="rId2"/>
          <a:stretch>
            <a:fillRect/>
          </a:stretch>
        </p:blipFill>
        <p:spPr>
          <a:xfrm>
            <a:off x="2452023" y="4312510"/>
            <a:ext cx="7287953" cy="2131318"/>
          </a:xfrm>
          <a:prstGeom prst="rect">
            <a:avLst/>
          </a:prstGeom>
        </p:spPr>
      </p:pic>
      <p:sp>
        <p:nvSpPr>
          <p:cNvPr id="6" name="Rectangle 5">
            <a:extLst>
              <a:ext uri="{FF2B5EF4-FFF2-40B4-BE49-F238E27FC236}">
                <a16:creationId xmlns:a16="http://schemas.microsoft.com/office/drawing/2014/main" id="{69899187-F860-4CB4-994C-F47D44D40B16}"/>
              </a:ext>
            </a:extLst>
          </p:cNvPr>
          <p:cNvSpPr/>
          <p:nvPr/>
        </p:nvSpPr>
        <p:spPr>
          <a:xfrm>
            <a:off x="585217" y="1138360"/>
            <a:ext cx="11018520" cy="3046988"/>
          </a:xfrm>
          <a:prstGeom prst="rect">
            <a:avLst/>
          </a:prstGeom>
        </p:spPr>
        <p:txBody>
          <a:bodyPr wrap="square">
            <a:spAutoFit/>
          </a:bodyPr>
          <a:lstStyle/>
          <a:p>
            <a:r>
              <a:rPr lang="en-US" sz="1600" dirty="0"/>
              <a:t>Review and edit this page prior to publishing your knowledge base.  You can perform the following editing options:</a:t>
            </a:r>
          </a:p>
          <a:p>
            <a:endParaRPr lang="en-US" sz="1600" dirty="0"/>
          </a:p>
          <a:p>
            <a:pPr marL="285750" indent="-285750">
              <a:buFont typeface="Arial" panose="020B0604020202020204" pitchFamily="34" charset="0"/>
              <a:buChar char="•"/>
            </a:pPr>
            <a:r>
              <a:rPr lang="en-US" sz="1600" b="1" dirty="0"/>
              <a:t>Add questions related to an answer </a:t>
            </a:r>
            <a:r>
              <a:rPr lang="en-US" sz="1600" dirty="0"/>
              <a:t>- immediately to the right if each question is an X that you can use to delete a question but also a plus (+) symbol that you can use to add additional questions, related to the answer found in the answer column.  Recall that you can have the same answer related to multiple questions in an effort to ensure coverage for anticipated questions that are similar</a:t>
            </a:r>
          </a:p>
          <a:p>
            <a:pPr marL="285750" indent="-285750">
              <a:buFont typeface="Arial" panose="020B0604020202020204" pitchFamily="34" charset="0"/>
              <a:buChar char="•"/>
            </a:pPr>
            <a:r>
              <a:rPr lang="en-US" sz="1600" b="1" dirty="0"/>
              <a:t>Delete an answer </a:t>
            </a:r>
            <a:r>
              <a:rPr lang="en-US" sz="1600" dirty="0"/>
              <a:t>- you can click the trash can icon next to an answer to delete a question/answer pair</a:t>
            </a:r>
          </a:p>
          <a:p>
            <a:pPr marL="285750" indent="-285750">
              <a:buFont typeface="Arial" panose="020B0604020202020204" pitchFamily="34" charset="0"/>
              <a:buChar char="•"/>
            </a:pPr>
            <a:r>
              <a:rPr lang="en-US" sz="1600" b="1" dirty="0"/>
              <a:t>Add </a:t>
            </a:r>
            <a:r>
              <a:rPr lang="en-US" sz="1600" b="1" dirty="0" err="1"/>
              <a:t>QnA</a:t>
            </a:r>
            <a:r>
              <a:rPr lang="en-US" sz="1600" b="1" dirty="0"/>
              <a:t> Pair </a:t>
            </a:r>
            <a:r>
              <a:rPr lang="en-US" sz="1600" dirty="0"/>
              <a:t>- clicking this button, found above the page navigation arrows, allows you to add a new question and answer pair to knowledge base.  You would do this if your source document didn't contain all the </a:t>
            </a:r>
            <a:r>
              <a:rPr lang="en-US" sz="1600" dirty="0" err="1"/>
              <a:t>QnA</a:t>
            </a:r>
            <a:r>
              <a:rPr lang="en-US" sz="1600" dirty="0"/>
              <a:t> pairs you need, or to augment the existing list with some new data.</a:t>
            </a:r>
          </a:p>
          <a:p>
            <a:pPr marL="285750" indent="-285750">
              <a:buFont typeface="Arial" panose="020B0604020202020204" pitchFamily="34" charset="0"/>
              <a:buChar char="•"/>
            </a:pPr>
            <a:r>
              <a:rPr lang="en-US" sz="1600" b="1" dirty="0"/>
              <a:t>Show Metadata Tags </a:t>
            </a:r>
            <a:r>
              <a:rPr lang="en-US" sz="1600" dirty="0"/>
              <a:t>- initially your </a:t>
            </a:r>
            <a:r>
              <a:rPr lang="en-US" sz="1600" dirty="0" err="1"/>
              <a:t>QnA</a:t>
            </a:r>
            <a:r>
              <a:rPr lang="en-US" sz="1600" dirty="0"/>
              <a:t> pairs may not have any metadata associated with them, clicking the Show metadata tags icon, will display any metadata tags associated with each </a:t>
            </a:r>
            <a:r>
              <a:rPr lang="en-US" sz="1600" dirty="0" err="1"/>
              <a:t>QnA</a:t>
            </a:r>
            <a:r>
              <a:rPr lang="en-US" sz="1600" dirty="0"/>
              <a:t> pair</a:t>
            </a:r>
          </a:p>
        </p:txBody>
      </p:sp>
    </p:spTree>
    <p:extLst>
      <p:ext uri="{BB962C8B-B14F-4D97-AF65-F5344CB8AC3E}">
        <p14:creationId xmlns:p14="http://schemas.microsoft.com/office/powerpoint/2010/main" val="25405780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1366-A682-4426-81C3-D6CDF0780948}"/>
              </a:ext>
            </a:extLst>
          </p:cNvPr>
          <p:cNvSpPr>
            <a:spLocks noGrp="1"/>
          </p:cNvSpPr>
          <p:nvPr>
            <p:ph type="title"/>
          </p:nvPr>
        </p:nvSpPr>
        <p:spPr>
          <a:xfrm>
            <a:off x="1172275" y="2875002"/>
            <a:ext cx="9847450" cy="1107996"/>
          </a:xfrm>
        </p:spPr>
        <p:txBody>
          <a:bodyPr/>
          <a:lstStyle/>
          <a:p>
            <a:r>
              <a:rPr lang="en-US" dirty="0"/>
              <a:t>Walkthrough – Test and Publish Knowledge Base</a:t>
            </a:r>
          </a:p>
        </p:txBody>
      </p:sp>
    </p:spTree>
    <p:extLst>
      <p:ext uri="{BB962C8B-B14F-4D97-AF65-F5344CB8AC3E}">
        <p14:creationId xmlns:p14="http://schemas.microsoft.com/office/powerpoint/2010/main" val="17812506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491941" y="2346103"/>
            <a:ext cx="6806834" cy="110799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Segoe UI Semibold"/>
              </a:rPr>
              <a:t>Lesson</a:t>
            </a:r>
            <a:r>
              <a:rPr kumimoji="0" lang="en-US" sz="3600" b="0" i="0" u="none" strike="noStrike" kern="1200" cap="none" spc="0" normalizeH="0" noProof="0" dirty="0">
                <a:ln>
                  <a:noFill/>
                </a:ln>
                <a:effectLst/>
                <a:uLnTx/>
                <a:uFillTx/>
                <a:latin typeface="Segoe UI Semibold"/>
              </a:rPr>
              <a:t> 03</a:t>
            </a:r>
          </a:p>
          <a:p>
            <a:pPr lvl="0">
              <a:defRPr/>
            </a:pPr>
            <a:r>
              <a:rPr lang="en-US" sz="3600" dirty="0">
                <a:solidFill>
                  <a:schemeClr val="accent1"/>
                </a:solidFill>
                <a:latin typeface="Segoe UI Semibold"/>
              </a:rPr>
              <a:t>Integrate a Bot and </a:t>
            </a:r>
            <a:r>
              <a:rPr lang="en-US" sz="3600" dirty="0" err="1">
                <a:solidFill>
                  <a:schemeClr val="accent1"/>
                </a:solidFill>
                <a:latin typeface="Segoe UI Semibold"/>
              </a:rPr>
              <a:t>QnA</a:t>
            </a:r>
            <a:r>
              <a:rPr lang="en-US" sz="3600" dirty="0">
                <a:solidFill>
                  <a:schemeClr val="accent1"/>
                </a:solidFill>
                <a:latin typeface="Segoe UI Semibold"/>
              </a:rPr>
              <a:t> Maker</a:t>
            </a:r>
            <a:endParaRPr kumimoji="0" lang="en-US" sz="3600" b="0" i="0" u="none" strike="noStrike" kern="1200" cap="none" spc="0" normalizeH="0" baseline="0" noProof="0" dirty="0">
              <a:ln>
                <a:noFill/>
              </a:ln>
              <a:solidFill>
                <a:schemeClr val="accent1"/>
              </a:solidFill>
              <a:effectLst/>
              <a:uLnTx/>
              <a:uFillTx/>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3.54167E-6 3.33333E-6 L -3.541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947952"/>
          </a:xfrm>
        </p:spPr>
        <p:txBody>
          <a:bodyPr/>
          <a:lstStyle/>
          <a:p>
            <a:r>
              <a:rPr lang="en-US" dirty="0"/>
              <a:t>L01 – Understand how to Integrate Bots and </a:t>
            </a:r>
            <a:r>
              <a:rPr lang="en-US" dirty="0" err="1"/>
              <a:t>QnA</a:t>
            </a:r>
            <a:r>
              <a:rPr lang="en-US" dirty="0"/>
              <a:t> Maker</a:t>
            </a:r>
          </a:p>
          <a:p>
            <a:r>
              <a:rPr lang="en-US" dirty="0"/>
              <a:t>L02 – Guided Walkthrough, Integrate </a:t>
            </a:r>
            <a:r>
              <a:rPr lang="en-US" dirty="0" err="1"/>
              <a:t>QnA</a:t>
            </a:r>
            <a:r>
              <a:rPr lang="en-US" dirty="0"/>
              <a:t> Maker and a Bot</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82222"/>
            <a:ext cx="4167887" cy="2769989"/>
          </a:xfrm>
        </p:spPr>
        <p:txBody>
          <a:bodyPr/>
          <a:lstStyle/>
          <a:p>
            <a:r>
              <a:rPr lang="en-US" dirty="0"/>
              <a:t>AI-100T01A</a:t>
            </a:r>
            <a:br>
              <a:rPr lang="en-US" dirty="0"/>
            </a:br>
            <a:br>
              <a:rPr lang="en-US" dirty="0"/>
            </a:br>
            <a:r>
              <a:rPr lang="en-US" dirty="0"/>
              <a:t>Module 03: Enhancing Bots with </a:t>
            </a:r>
            <a:r>
              <a:rPr lang="en-US" dirty="0" err="1"/>
              <a:t>QnA</a:t>
            </a:r>
            <a:r>
              <a:rPr lang="en-US" dirty="0"/>
              <a:t> Maker</a:t>
            </a:r>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495F-CE3D-4EA3-B635-1A23859BEFC5}"/>
              </a:ext>
            </a:extLst>
          </p:cNvPr>
          <p:cNvSpPr>
            <a:spLocks noGrp="1"/>
          </p:cNvSpPr>
          <p:nvPr>
            <p:ph type="title"/>
          </p:nvPr>
        </p:nvSpPr>
        <p:spPr/>
        <p:txBody>
          <a:bodyPr/>
          <a:lstStyle/>
          <a:p>
            <a:r>
              <a:rPr lang="en-US" dirty="0"/>
              <a:t>Integrating Bots and </a:t>
            </a:r>
            <a:r>
              <a:rPr lang="en-US" dirty="0" err="1"/>
              <a:t>QnA</a:t>
            </a:r>
            <a:r>
              <a:rPr lang="en-US" dirty="0"/>
              <a:t> Maker</a:t>
            </a:r>
          </a:p>
        </p:txBody>
      </p:sp>
      <p:pic>
        <p:nvPicPr>
          <p:cNvPr id="9" name="Picture 8">
            <a:extLst>
              <a:ext uri="{FF2B5EF4-FFF2-40B4-BE49-F238E27FC236}">
                <a16:creationId xmlns:a16="http://schemas.microsoft.com/office/drawing/2014/main" id="{D41D266F-0F48-45A4-A142-3563A5E04A96}"/>
              </a:ext>
            </a:extLst>
          </p:cNvPr>
          <p:cNvPicPr>
            <a:picLocks noChangeAspect="1"/>
          </p:cNvPicPr>
          <p:nvPr/>
        </p:nvPicPr>
        <p:blipFill>
          <a:blip r:embed="rId2"/>
          <a:stretch>
            <a:fillRect/>
          </a:stretch>
        </p:blipFill>
        <p:spPr>
          <a:xfrm>
            <a:off x="588263" y="1453724"/>
            <a:ext cx="6724532" cy="20732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7AC3CA4-1011-4452-92DF-A3880FFED315}"/>
              </a:ext>
            </a:extLst>
          </p:cNvPr>
          <p:cNvPicPr>
            <a:picLocks noChangeAspect="1"/>
          </p:cNvPicPr>
          <p:nvPr/>
        </p:nvPicPr>
        <p:blipFill>
          <a:blip r:embed="rId3"/>
          <a:stretch>
            <a:fillRect/>
          </a:stretch>
        </p:blipFill>
        <p:spPr>
          <a:xfrm>
            <a:off x="4209323" y="3429000"/>
            <a:ext cx="7394414" cy="31768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384362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FFDA-54E8-4100-834B-227ADD85B398}"/>
              </a:ext>
            </a:extLst>
          </p:cNvPr>
          <p:cNvSpPr>
            <a:spLocks noGrp="1"/>
          </p:cNvSpPr>
          <p:nvPr>
            <p:ph type="title"/>
          </p:nvPr>
        </p:nvSpPr>
        <p:spPr>
          <a:xfrm>
            <a:off x="586740" y="3152001"/>
            <a:ext cx="11018520" cy="553998"/>
          </a:xfrm>
        </p:spPr>
        <p:txBody>
          <a:bodyPr/>
          <a:lstStyle/>
          <a:p>
            <a:r>
              <a:rPr lang="en-US" dirty="0"/>
              <a:t>Walkthrough – Integrate your KB with a Web App Bot</a:t>
            </a:r>
          </a:p>
        </p:txBody>
      </p:sp>
    </p:spTree>
    <p:extLst>
      <p:ext uri="{BB962C8B-B14F-4D97-AF65-F5344CB8AC3E}">
        <p14:creationId xmlns:p14="http://schemas.microsoft.com/office/powerpoint/2010/main" val="5861658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51708"/>
            <a:ext cx="11018520" cy="1107996"/>
          </a:xfrm>
        </p:spPr>
        <p:txBody>
          <a:bodyPr/>
          <a:lstStyle/>
          <a:p>
            <a:r>
              <a:rPr lang="en-US" dirty="0"/>
              <a:t>Lab 5: Integrate </a:t>
            </a:r>
            <a:r>
              <a:rPr lang="en-US" dirty="0" err="1"/>
              <a:t>QnA</a:t>
            </a:r>
            <a:r>
              <a:rPr lang="en-US" dirty="0"/>
              <a:t> Maker with a Bot (COMING SOON)</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Objectives</a:t>
            </a:r>
          </a:p>
        </p:txBody>
      </p:sp>
      <p:sp>
        <p:nvSpPr>
          <p:cNvPr id="6" name="Text Placeholder 5"/>
          <p:cNvSpPr>
            <a:spLocks noGrp="1"/>
          </p:cNvSpPr>
          <p:nvPr>
            <p:ph type="body" sz="quarter" idx="10"/>
          </p:nvPr>
        </p:nvSpPr>
        <p:spPr>
          <a:xfrm>
            <a:off x="471466" y="1108734"/>
            <a:ext cx="11018520" cy="1982081"/>
          </a:xfrm>
        </p:spPr>
        <p:txBody>
          <a:bodyPr/>
          <a:lstStyle/>
          <a:p>
            <a:r>
              <a:rPr lang="en-US" dirty="0"/>
              <a:t>Create a </a:t>
            </a:r>
            <a:r>
              <a:rPr lang="en-US" dirty="0" err="1"/>
              <a:t>QnA</a:t>
            </a:r>
            <a:r>
              <a:rPr lang="en-US" dirty="0"/>
              <a:t> Service</a:t>
            </a:r>
            <a:endParaRPr lang="en-GB" dirty="0"/>
          </a:p>
          <a:p>
            <a:r>
              <a:rPr lang="en-US" dirty="0"/>
              <a:t>Generate a Knowledge Base using a PDF Document (FAQ)</a:t>
            </a:r>
          </a:p>
          <a:p>
            <a:r>
              <a:rPr lang="en-US" dirty="0"/>
              <a:t>Connect and Publish the Knowledge Base</a:t>
            </a:r>
          </a:p>
          <a:p>
            <a:r>
              <a:rPr lang="en-US" dirty="0"/>
              <a:t>Connect the </a:t>
            </a:r>
            <a:r>
              <a:rPr lang="en-US" dirty="0" err="1"/>
              <a:t>QnA</a:t>
            </a:r>
            <a:r>
              <a:rPr lang="en-US" dirty="0"/>
              <a:t> Service to a Bot</a:t>
            </a:r>
            <a:endParaRPr lang="en-GB" dirty="0"/>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1846659"/>
          </a:xfrm>
        </p:spPr>
        <p:txBody>
          <a:bodyPr/>
          <a:lstStyle/>
          <a:p>
            <a:r>
              <a:rPr lang="en-US" sz="2400" dirty="0" err="1"/>
              <a:t>AdventureWorks</a:t>
            </a:r>
            <a:r>
              <a:rPr lang="en-US" sz="2400" dirty="0"/>
              <a:t> wants to use a Bot to allow their customer support FAQ to drive conversations on a Customer Support Bot.  A document already exists that contains some questions and answers taken from the FAQ engagements with customers.  This will serve as a starting point but may need to be augmented with additional questions and answers.</a:t>
            </a:r>
          </a:p>
        </p:txBody>
      </p:sp>
    </p:spTree>
    <p:extLst>
      <p:ext uri="{BB962C8B-B14F-4D97-AF65-F5344CB8AC3E}">
        <p14:creationId xmlns:p14="http://schemas.microsoft.com/office/powerpoint/2010/main" val="338401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pPr marL="9006" marR="0" lvl="1" indent="0" algn="l" defTabSz="89600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After the course, consider researching the </a:t>
            </a:r>
            <a:r>
              <a:rPr lang="en-US" sz="1800" kern="0" dirty="0" err="1">
                <a:solidFill>
                  <a:prstClr val="white"/>
                </a:solidFill>
                <a:latin typeface="Segoe UI"/>
              </a:rPr>
              <a:t>QnA</a:t>
            </a:r>
            <a:r>
              <a:rPr lang="en-US" sz="1800" kern="0" dirty="0">
                <a:solidFill>
                  <a:prstClr val="white"/>
                </a:solidFill>
                <a:latin typeface="Segoe UI"/>
              </a:rPr>
              <a:t> Maker </a:t>
            </a:r>
            <a:r>
              <a:rPr kumimoji="0" lang="en-US" sz="1800" b="0" i="0" u="none" strike="noStrike" kern="0" cap="none" spc="0" normalizeH="0" baseline="0" noProof="0" dirty="0">
                <a:ln>
                  <a:noFill/>
                </a:ln>
                <a:solidFill>
                  <a:prstClr val="white"/>
                </a:solidFill>
                <a:effectLst/>
                <a:uLnTx/>
                <a:uFillTx/>
                <a:latin typeface="Segoe UI"/>
                <a:ea typeface="+mn-ea"/>
                <a:cs typeface="+mn-cs"/>
              </a:rPr>
              <a:t>documentation around the different data source formats that are supported in creating knowledge bases for </a:t>
            </a:r>
            <a:r>
              <a:rPr kumimoji="0" lang="en-US" sz="1800" b="0" i="0" u="none" strike="noStrike" kern="0" cap="none" spc="0" normalizeH="0" baseline="0" noProof="0" dirty="0" err="1">
                <a:ln>
                  <a:noFill/>
                </a:ln>
                <a:solidFill>
                  <a:prstClr val="white"/>
                </a:solidFill>
                <a:effectLst/>
                <a:uLnTx/>
                <a:uFillTx/>
                <a:latin typeface="Segoe UI"/>
                <a:ea typeface="+mn-ea"/>
                <a:cs typeface="+mn-cs"/>
              </a:rPr>
              <a:t>QnA</a:t>
            </a:r>
            <a:r>
              <a:rPr kumimoji="0" lang="en-US" sz="1800" b="0" i="0" u="none" strike="noStrike" kern="0" cap="none" spc="0" normalizeH="0" baseline="0" noProof="0">
                <a:ln>
                  <a:noFill/>
                </a:ln>
                <a:solidFill>
                  <a:prstClr val="white"/>
                </a:solidFill>
                <a:effectLst/>
                <a:uLnTx/>
                <a:uFillTx/>
                <a:latin typeface="Segoe UI"/>
                <a:ea typeface="+mn-ea"/>
                <a:cs typeface="+mn-cs"/>
              </a:rPr>
              <a:t> Maker.</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Microsoft </a:t>
            </a:r>
            <a:r>
              <a:rPr kumimoji="0" lang="en-ZA" sz="1800" b="0" i="0" u="none" strike="noStrike" kern="1200" cap="none" spc="0" normalizeH="0" baseline="0" noProof="0" dirty="0" err="1">
                <a:ln>
                  <a:noFill/>
                </a:ln>
                <a:solidFill>
                  <a:prstClr val="white"/>
                </a:solidFill>
                <a:effectLst/>
                <a:uLnTx/>
                <a:uFillTx/>
                <a:latin typeface="Segoe UI"/>
                <a:ea typeface="+mn-ea"/>
                <a:cs typeface="+mn-cs"/>
              </a:rPr>
              <a:t>QnA</a:t>
            </a:r>
            <a:r>
              <a:rPr kumimoji="0" lang="en-ZA" sz="1800" b="0" i="0" u="none" strike="noStrike" kern="1200" cap="none" spc="0" normalizeH="0" baseline="0" noProof="0" dirty="0">
                <a:ln>
                  <a:noFill/>
                </a:ln>
                <a:solidFill>
                  <a:prstClr val="white"/>
                </a:solidFill>
                <a:effectLst/>
                <a:uLnTx/>
                <a:uFillTx/>
                <a:latin typeface="Segoe UI"/>
                <a:ea typeface="+mn-ea"/>
                <a:cs typeface="+mn-cs"/>
              </a:rPr>
              <a:t> Maker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Knowledge Bases for use with </a:t>
            </a:r>
            <a:r>
              <a:rPr lang="en-ZA" sz="1800" dirty="0" err="1">
                <a:solidFill>
                  <a:prstClr val="white"/>
                </a:solidFill>
                <a:latin typeface="Segoe UI"/>
              </a:rPr>
              <a:t>QnA</a:t>
            </a:r>
            <a:r>
              <a:rPr lang="en-ZA" sz="1800" dirty="0">
                <a:solidFill>
                  <a:prstClr val="white"/>
                </a:solidFill>
                <a:latin typeface="Segoe UI"/>
              </a:rPr>
              <a:t> Maker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800" b="0" i="0" u="none" strike="noStrike" kern="1200" cap="none" spc="0" normalizeH="0" baseline="0" noProof="0" dirty="0">
                <a:ln>
                  <a:noFill/>
                </a:ln>
                <a:solidFill>
                  <a:prstClr val="white"/>
                </a:solidFill>
                <a:effectLst/>
                <a:uLnTx/>
                <a:uFillTx/>
                <a:latin typeface="Segoe UI"/>
                <a:ea typeface="+mn-ea"/>
                <a:cs typeface="+mn-cs"/>
              </a:rPr>
              <a:t>How to Publish and Test a Knowledge 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dirty="0">
                <a:solidFill>
                  <a:prstClr val="white"/>
                </a:solidFill>
                <a:latin typeface="Segoe UI"/>
              </a:rPr>
              <a:t>How to Integrate it with a Bot</a:t>
            </a:r>
            <a:endParaRPr kumimoji="0" lang="en-ZA"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US" dirty="0"/>
              <a:t>Introducing the </a:t>
            </a:r>
            <a:r>
              <a:rPr lang="en-US" dirty="0" err="1"/>
              <a:t>QnA</a:t>
            </a:r>
            <a:r>
              <a:rPr lang="en-US" dirty="0"/>
              <a:t> Maker Service</a:t>
            </a:r>
          </a:p>
          <a:p>
            <a:r>
              <a:rPr lang="en-US" dirty="0"/>
              <a:t>Implement a Knowledge Base for </a:t>
            </a:r>
            <a:r>
              <a:rPr lang="en-US" dirty="0" err="1"/>
              <a:t>QnA</a:t>
            </a:r>
            <a:r>
              <a:rPr lang="en-US" dirty="0"/>
              <a:t> Maker</a:t>
            </a:r>
          </a:p>
          <a:p>
            <a:r>
              <a:rPr lang="en-US" dirty="0"/>
              <a:t>Integrate </a:t>
            </a:r>
            <a:r>
              <a:rPr lang="en-US" dirty="0" err="1"/>
              <a:t>QnA</a:t>
            </a:r>
            <a:r>
              <a:rPr lang="en-US" dirty="0"/>
              <a:t> Maker with a Bot</a:t>
            </a:r>
          </a:p>
          <a:p>
            <a:r>
              <a:rPr lang="en-US" dirty="0"/>
              <a:t>Lab: Integrating Bots and </a:t>
            </a:r>
            <a:r>
              <a:rPr lang="en-US" dirty="0" err="1"/>
              <a:t>QnA</a:t>
            </a:r>
            <a:r>
              <a:rPr lang="en-US"/>
              <a:t> Maker</a:t>
            </a:r>
            <a:endParaRPr lang="en-US" dirty="0"/>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723707" cy="123110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pPr lvl="0">
              <a:defRPr/>
            </a:pPr>
            <a:r>
              <a:rPr lang="en-US" sz="4000" dirty="0">
                <a:solidFill>
                  <a:schemeClr val="accent1"/>
                </a:solidFill>
                <a:latin typeface="Segoe UI Semibold"/>
              </a:rPr>
              <a:t>Introducing </a:t>
            </a:r>
            <a:r>
              <a:rPr lang="en-US" sz="4000" dirty="0" err="1">
                <a:solidFill>
                  <a:schemeClr val="accent1"/>
                </a:solidFill>
                <a:latin typeface="Segoe UI Semibold"/>
              </a:rPr>
              <a:t>QnA</a:t>
            </a:r>
            <a:r>
              <a:rPr lang="en-US" sz="4000" dirty="0">
                <a:solidFill>
                  <a:schemeClr val="accent1"/>
                </a:solidFill>
                <a:latin typeface="Segoe UI Semibold"/>
              </a:rPr>
              <a:t> Maker</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79167E-6 -3.7037E-7 L 4.79167E-6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465016"/>
          </a:xfrm>
        </p:spPr>
        <p:txBody>
          <a:bodyPr/>
          <a:lstStyle/>
          <a:p>
            <a:r>
              <a:rPr lang="en-US" dirty="0"/>
              <a:t>L01 – Introduce </a:t>
            </a:r>
            <a:r>
              <a:rPr lang="en-US" dirty="0" err="1"/>
              <a:t>QnA</a:t>
            </a:r>
            <a:r>
              <a:rPr lang="en-US" dirty="0"/>
              <a:t> Maker</a:t>
            </a:r>
          </a:p>
          <a:p>
            <a:r>
              <a:rPr lang="en-US" dirty="0"/>
              <a:t>L02 – Guided walkthrough, Creating a </a:t>
            </a:r>
            <a:r>
              <a:rPr lang="en-US" dirty="0" err="1"/>
              <a:t>QnA</a:t>
            </a:r>
            <a:r>
              <a:rPr lang="en-US" dirty="0"/>
              <a:t> Maker Service</a:t>
            </a:r>
          </a:p>
          <a:p>
            <a:pPr marL="0" indent="0">
              <a:buNone/>
            </a:pPr>
            <a:endParaRPr lang="en-US" dirty="0"/>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F8A2E-36DF-4C8F-8258-433E558D086F}"/>
              </a:ext>
            </a:extLst>
          </p:cNvPr>
          <p:cNvSpPr txBox="1">
            <a:spLocks/>
          </p:cNvSpPr>
          <p:nvPr/>
        </p:nvSpPr>
        <p:spPr>
          <a:xfrm>
            <a:off x="588263" y="457200"/>
            <a:ext cx="11018520" cy="55399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t>Overview</a:t>
            </a:r>
            <a:endParaRPr lang="en-US" dirty="0"/>
          </a:p>
        </p:txBody>
      </p:sp>
      <p:pic>
        <p:nvPicPr>
          <p:cNvPr id="5" name="Picture 4">
            <a:extLst>
              <a:ext uri="{FF2B5EF4-FFF2-40B4-BE49-F238E27FC236}">
                <a16:creationId xmlns:a16="http://schemas.microsoft.com/office/drawing/2014/main" id="{713406DC-2C95-4A30-8508-1AAE4D1DA6EF}"/>
              </a:ext>
            </a:extLst>
          </p:cNvPr>
          <p:cNvPicPr>
            <a:picLocks noChangeAspect="1"/>
          </p:cNvPicPr>
          <p:nvPr/>
        </p:nvPicPr>
        <p:blipFill>
          <a:blip r:embed="rId2"/>
          <a:stretch>
            <a:fillRect/>
          </a:stretch>
        </p:blipFill>
        <p:spPr>
          <a:xfrm>
            <a:off x="1785366" y="1200312"/>
            <a:ext cx="1894214" cy="1742677"/>
          </a:xfrm>
          <a:prstGeom prst="rect">
            <a:avLst/>
          </a:prstGeom>
        </p:spPr>
      </p:pic>
      <p:pic>
        <p:nvPicPr>
          <p:cNvPr id="6" name="Picture 5">
            <a:extLst>
              <a:ext uri="{FF2B5EF4-FFF2-40B4-BE49-F238E27FC236}">
                <a16:creationId xmlns:a16="http://schemas.microsoft.com/office/drawing/2014/main" id="{C22C57A3-2DE6-4B58-AFEB-7CA79A05AC1C}"/>
              </a:ext>
            </a:extLst>
          </p:cNvPr>
          <p:cNvPicPr>
            <a:picLocks noChangeAspect="1"/>
          </p:cNvPicPr>
          <p:nvPr/>
        </p:nvPicPr>
        <p:blipFill>
          <a:blip r:embed="rId3"/>
          <a:stretch>
            <a:fillRect/>
          </a:stretch>
        </p:blipFill>
        <p:spPr>
          <a:xfrm>
            <a:off x="6321626" y="1340191"/>
            <a:ext cx="3314742" cy="2017393"/>
          </a:xfrm>
          <a:prstGeom prst="rect">
            <a:avLst/>
          </a:prstGeom>
        </p:spPr>
      </p:pic>
      <p:pic>
        <p:nvPicPr>
          <p:cNvPr id="8" name="Picture 7">
            <a:extLst>
              <a:ext uri="{FF2B5EF4-FFF2-40B4-BE49-F238E27FC236}">
                <a16:creationId xmlns:a16="http://schemas.microsoft.com/office/drawing/2014/main" id="{D4B3DAE7-7D14-473B-A34E-65BEAF83AD91}"/>
              </a:ext>
            </a:extLst>
          </p:cNvPr>
          <p:cNvPicPr>
            <a:picLocks noChangeAspect="1"/>
          </p:cNvPicPr>
          <p:nvPr/>
        </p:nvPicPr>
        <p:blipFill>
          <a:blip r:embed="rId4"/>
          <a:stretch>
            <a:fillRect/>
          </a:stretch>
        </p:blipFill>
        <p:spPr>
          <a:xfrm>
            <a:off x="1586522" y="4278171"/>
            <a:ext cx="2291903" cy="2201889"/>
          </a:xfrm>
          <a:prstGeom prst="rect">
            <a:avLst/>
          </a:prstGeom>
        </p:spPr>
      </p:pic>
      <p:sp>
        <p:nvSpPr>
          <p:cNvPr id="9" name="TextBox 8">
            <a:extLst>
              <a:ext uri="{FF2B5EF4-FFF2-40B4-BE49-F238E27FC236}">
                <a16:creationId xmlns:a16="http://schemas.microsoft.com/office/drawing/2014/main" id="{257491FE-B2E2-4682-80D4-B12F5B46CDE3}"/>
              </a:ext>
            </a:extLst>
          </p:cNvPr>
          <p:cNvSpPr txBox="1"/>
          <p:nvPr/>
        </p:nvSpPr>
        <p:spPr>
          <a:xfrm>
            <a:off x="6778846" y="816971"/>
            <a:ext cx="2400301" cy="523220"/>
          </a:xfrm>
          <a:prstGeom prst="rect">
            <a:avLst/>
          </a:prstGeom>
          <a:noFill/>
        </p:spPr>
        <p:txBody>
          <a:bodyPr wrap="square" rtlCol="0">
            <a:spAutoFit/>
          </a:bodyPr>
          <a:lstStyle/>
          <a:p>
            <a:r>
              <a:rPr lang="en-US" sz="1400" b="1" dirty="0"/>
              <a:t>2. Sign into </a:t>
            </a:r>
            <a:r>
              <a:rPr lang="en-US" sz="1400" b="1" dirty="0" err="1"/>
              <a:t>QnA</a:t>
            </a:r>
            <a:r>
              <a:rPr lang="en-US" sz="1400" b="1" dirty="0"/>
              <a:t> Maker Portal https://qnamaker.ai</a:t>
            </a:r>
          </a:p>
        </p:txBody>
      </p:sp>
      <p:pic>
        <p:nvPicPr>
          <p:cNvPr id="10" name="Picture 9">
            <a:extLst>
              <a:ext uri="{FF2B5EF4-FFF2-40B4-BE49-F238E27FC236}">
                <a16:creationId xmlns:a16="http://schemas.microsoft.com/office/drawing/2014/main" id="{EE140637-5D59-4482-8DDD-ABD5565CB2FC}"/>
              </a:ext>
            </a:extLst>
          </p:cNvPr>
          <p:cNvPicPr>
            <a:picLocks noChangeAspect="1"/>
          </p:cNvPicPr>
          <p:nvPr/>
        </p:nvPicPr>
        <p:blipFill>
          <a:blip r:embed="rId5"/>
          <a:stretch>
            <a:fillRect/>
          </a:stretch>
        </p:blipFill>
        <p:spPr>
          <a:xfrm>
            <a:off x="7757464" y="4517469"/>
            <a:ext cx="1716613" cy="1723292"/>
          </a:xfrm>
          <a:prstGeom prst="rect">
            <a:avLst/>
          </a:prstGeom>
        </p:spPr>
      </p:pic>
      <p:sp>
        <p:nvSpPr>
          <p:cNvPr id="11" name="TextBox 10">
            <a:extLst>
              <a:ext uri="{FF2B5EF4-FFF2-40B4-BE49-F238E27FC236}">
                <a16:creationId xmlns:a16="http://schemas.microsoft.com/office/drawing/2014/main" id="{5CC854F6-2EA0-443A-9E04-545119E070E3}"/>
              </a:ext>
            </a:extLst>
          </p:cNvPr>
          <p:cNvSpPr txBox="1"/>
          <p:nvPr/>
        </p:nvSpPr>
        <p:spPr>
          <a:xfrm>
            <a:off x="1532324" y="3915011"/>
            <a:ext cx="2400301" cy="523220"/>
          </a:xfrm>
          <a:prstGeom prst="rect">
            <a:avLst/>
          </a:prstGeom>
          <a:noFill/>
        </p:spPr>
        <p:txBody>
          <a:bodyPr wrap="square" rtlCol="0">
            <a:spAutoFit/>
          </a:bodyPr>
          <a:lstStyle/>
          <a:p>
            <a:r>
              <a:rPr lang="en-US" sz="1400" b="1" dirty="0"/>
              <a:t>3. Create a knowledge base of </a:t>
            </a:r>
            <a:r>
              <a:rPr lang="en-US" sz="1400" b="1" dirty="0" err="1"/>
              <a:t>QnA</a:t>
            </a:r>
            <a:r>
              <a:rPr lang="en-US" sz="1400" b="1" dirty="0"/>
              <a:t> pairs</a:t>
            </a:r>
          </a:p>
        </p:txBody>
      </p:sp>
      <p:sp>
        <p:nvSpPr>
          <p:cNvPr id="12" name="TextBox 11">
            <a:extLst>
              <a:ext uri="{FF2B5EF4-FFF2-40B4-BE49-F238E27FC236}">
                <a16:creationId xmlns:a16="http://schemas.microsoft.com/office/drawing/2014/main" id="{364A3AE7-4010-4C3E-A2BF-36DA842D150E}"/>
              </a:ext>
            </a:extLst>
          </p:cNvPr>
          <p:cNvSpPr txBox="1"/>
          <p:nvPr/>
        </p:nvSpPr>
        <p:spPr>
          <a:xfrm>
            <a:off x="7093967" y="3915011"/>
            <a:ext cx="3043605" cy="523220"/>
          </a:xfrm>
          <a:prstGeom prst="rect">
            <a:avLst/>
          </a:prstGeom>
          <a:noFill/>
        </p:spPr>
        <p:txBody>
          <a:bodyPr wrap="square" rtlCol="0">
            <a:spAutoFit/>
          </a:bodyPr>
          <a:lstStyle/>
          <a:p>
            <a:r>
              <a:rPr lang="en-US" sz="1400" b="1" dirty="0"/>
              <a:t>4. Integrate with a Chat Bot for automated response capabilities</a:t>
            </a:r>
          </a:p>
        </p:txBody>
      </p:sp>
      <p:cxnSp>
        <p:nvCxnSpPr>
          <p:cNvPr id="13" name="Straight Arrow Connector 12">
            <a:extLst>
              <a:ext uri="{FF2B5EF4-FFF2-40B4-BE49-F238E27FC236}">
                <a16:creationId xmlns:a16="http://schemas.microsoft.com/office/drawing/2014/main" id="{88EA4A68-3B9C-4891-82B9-D32484DE5C1E}"/>
              </a:ext>
            </a:extLst>
          </p:cNvPr>
          <p:cNvCxnSpPr/>
          <p:nvPr/>
        </p:nvCxnSpPr>
        <p:spPr>
          <a:xfrm>
            <a:off x="3878425" y="2071650"/>
            <a:ext cx="2217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AC00731-3B5A-43A4-95F0-B20101E68788}"/>
              </a:ext>
            </a:extLst>
          </p:cNvPr>
          <p:cNvCxnSpPr/>
          <p:nvPr/>
        </p:nvCxnSpPr>
        <p:spPr>
          <a:xfrm>
            <a:off x="4690248" y="5239812"/>
            <a:ext cx="2217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13A5C13-C84A-4A4B-B6AF-5593B090636E}"/>
              </a:ext>
            </a:extLst>
          </p:cNvPr>
          <p:cNvCxnSpPr>
            <a:cxnSpLocks/>
          </p:cNvCxnSpPr>
          <p:nvPr/>
        </p:nvCxnSpPr>
        <p:spPr>
          <a:xfrm flipH="1">
            <a:off x="3986823" y="3500417"/>
            <a:ext cx="3600939" cy="1124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397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F7F4-4BD5-43A7-9F1F-2204DD4C4DA2}"/>
              </a:ext>
            </a:extLst>
          </p:cNvPr>
          <p:cNvSpPr>
            <a:spLocks noGrp="1"/>
          </p:cNvSpPr>
          <p:nvPr>
            <p:ph type="title"/>
          </p:nvPr>
        </p:nvSpPr>
        <p:spPr/>
        <p:txBody>
          <a:bodyPr/>
          <a:lstStyle/>
          <a:p>
            <a:r>
              <a:rPr lang="en-US" dirty="0" err="1"/>
              <a:t>QnA</a:t>
            </a:r>
            <a:r>
              <a:rPr lang="en-US" dirty="0"/>
              <a:t> Maker Service</a:t>
            </a:r>
          </a:p>
        </p:txBody>
      </p:sp>
      <p:pic>
        <p:nvPicPr>
          <p:cNvPr id="7" name="Picture 6">
            <a:extLst>
              <a:ext uri="{FF2B5EF4-FFF2-40B4-BE49-F238E27FC236}">
                <a16:creationId xmlns:a16="http://schemas.microsoft.com/office/drawing/2014/main" id="{1B7B6558-C7EE-4A30-B24F-2D744BDD34DC}"/>
              </a:ext>
            </a:extLst>
          </p:cNvPr>
          <p:cNvPicPr>
            <a:picLocks noChangeAspect="1"/>
          </p:cNvPicPr>
          <p:nvPr/>
        </p:nvPicPr>
        <p:blipFill>
          <a:blip r:embed="rId2"/>
          <a:stretch>
            <a:fillRect/>
          </a:stretch>
        </p:blipFill>
        <p:spPr>
          <a:xfrm>
            <a:off x="588263" y="1278961"/>
            <a:ext cx="5324514" cy="3590951"/>
          </a:xfrm>
          <a:prstGeom prst="rect">
            <a:avLst/>
          </a:prstGeom>
        </p:spPr>
      </p:pic>
      <p:pic>
        <p:nvPicPr>
          <p:cNvPr id="11" name="Picture 10">
            <a:extLst>
              <a:ext uri="{FF2B5EF4-FFF2-40B4-BE49-F238E27FC236}">
                <a16:creationId xmlns:a16="http://schemas.microsoft.com/office/drawing/2014/main" id="{D1201B6B-3D2F-4D3A-839E-54E91F2F2112}"/>
              </a:ext>
            </a:extLst>
          </p:cNvPr>
          <p:cNvPicPr>
            <a:picLocks noChangeAspect="1"/>
          </p:cNvPicPr>
          <p:nvPr/>
        </p:nvPicPr>
        <p:blipFill>
          <a:blip r:embed="rId3"/>
          <a:stretch>
            <a:fillRect/>
          </a:stretch>
        </p:blipFill>
        <p:spPr>
          <a:xfrm>
            <a:off x="3257467" y="3925448"/>
            <a:ext cx="8346270" cy="2440816"/>
          </a:xfrm>
          <a:prstGeom prst="rect">
            <a:avLst/>
          </a:prstGeom>
          <a:ln cmpd="dbl">
            <a:solidFill>
              <a:schemeClr val="tx1"/>
            </a:solidFill>
          </a:ln>
        </p:spPr>
      </p:pic>
    </p:spTree>
    <p:extLst>
      <p:ext uri="{BB962C8B-B14F-4D97-AF65-F5344CB8AC3E}">
        <p14:creationId xmlns:p14="http://schemas.microsoft.com/office/powerpoint/2010/main" val="31707885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EB27D0-C8D3-4C89-9D0B-D210EA6018AD}"/>
              </a:ext>
            </a:extLst>
          </p:cNvPr>
          <p:cNvSpPr>
            <a:spLocks noGrp="1"/>
          </p:cNvSpPr>
          <p:nvPr>
            <p:ph type="title"/>
          </p:nvPr>
        </p:nvSpPr>
        <p:spPr>
          <a:xfrm>
            <a:off x="2424621" y="3152001"/>
            <a:ext cx="7342757" cy="553998"/>
          </a:xfrm>
        </p:spPr>
        <p:txBody>
          <a:bodyPr/>
          <a:lstStyle/>
          <a:p>
            <a:r>
              <a:rPr lang="en-US" dirty="0"/>
              <a:t>Walkthrough – Create a </a:t>
            </a:r>
            <a:r>
              <a:rPr lang="en-US" dirty="0" err="1"/>
              <a:t>QnA</a:t>
            </a:r>
            <a:r>
              <a:rPr lang="en-US" dirty="0"/>
              <a:t> Service</a:t>
            </a:r>
          </a:p>
        </p:txBody>
      </p:sp>
    </p:spTree>
    <p:extLst>
      <p:ext uri="{BB962C8B-B14F-4D97-AF65-F5344CB8AC3E}">
        <p14:creationId xmlns:p14="http://schemas.microsoft.com/office/powerpoint/2010/main" val="21247902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959740" cy="1846659"/>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pPr lvl="0">
              <a:defRPr/>
            </a:pPr>
            <a:r>
              <a:rPr lang="en-US" sz="4000" dirty="0">
                <a:solidFill>
                  <a:schemeClr val="accent1"/>
                </a:solidFill>
                <a:latin typeface="Segoe UI Semibold"/>
              </a:rPr>
              <a:t>Implementing a Knowledge Base with </a:t>
            </a:r>
            <a:r>
              <a:rPr lang="en-US" sz="4000" dirty="0" err="1">
                <a:solidFill>
                  <a:schemeClr val="accent1"/>
                </a:solidFill>
                <a:latin typeface="Segoe UI Semibold"/>
              </a:rPr>
              <a:t>QnA</a:t>
            </a:r>
            <a:r>
              <a:rPr lang="en-US" sz="4000" dirty="0">
                <a:solidFill>
                  <a:schemeClr val="accent1"/>
                </a:solidFill>
                <a:latin typeface="Segoe UI Semibold"/>
              </a:rPr>
              <a:t> Maker</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8.33333E-7 2.22222E-6 L -8.33333E-7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4CF67355-5714-4411-871B-C2823B363F39}"/>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02C4866-3D2A-4B6E-845B-BC829EF398D3}" vid="{B6D1E397-E543-4F5F-B948-63CA40776D12}"/>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F02C4866-3D2A-4B6E-845B-BC829EF398D3}" vid="{59E83115-8029-4EF7-8249-90A7A07EF5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1290</Words>
  <Application>Microsoft Office PowerPoint</Application>
  <PresentationFormat>Widescreen</PresentationFormat>
  <Paragraphs>160</Paragraphs>
  <Slides>26</Slides>
  <Notes>13</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26</vt:i4>
      </vt:variant>
    </vt:vector>
  </HeadingPairs>
  <TitlesOfParts>
    <vt:vector size="36"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AI-100T01A  Module 03: Enhancing Bots with QnA Maker</vt:lpstr>
      <vt:lpstr>Agenda</vt:lpstr>
      <vt:lpstr>PowerPoint Presentation</vt:lpstr>
      <vt:lpstr>Lesson Objectives</vt:lpstr>
      <vt:lpstr>PowerPoint Presentation</vt:lpstr>
      <vt:lpstr>QnA Maker Service</vt:lpstr>
      <vt:lpstr>Walkthrough – Create a QnA Service</vt:lpstr>
      <vt:lpstr>PowerPoint Presentation</vt:lpstr>
      <vt:lpstr>Lesson Objectives</vt:lpstr>
      <vt:lpstr>Creating a Knowledge Base</vt:lpstr>
      <vt:lpstr>Knowledge Base Potential Data Sources</vt:lpstr>
      <vt:lpstr>Creating a Knowledge Base</vt:lpstr>
      <vt:lpstr>Adding a Knowledge Base to your QnA Service</vt:lpstr>
      <vt:lpstr>Walkthrough - Add a KB to your QnA Service</vt:lpstr>
      <vt:lpstr>Publishing Knowledge Base</vt:lpstr>
      <vt:lpstr>Walkthrough – Test and Publish Knowledge Base</vt:lpstr>
      <vt:lpstr>PowerPoint Presentation</vt:lpstr>
      <vt:lpstr>Lesson Objectives</vt:lpstr>
      <vt:lpstr>Integrating Bots and QnA Maker</vt:lpstr>
      <vt:lpstr>Walkthrough – Integrate your KB with a Web App Bot</vt:lpstr>
      <vt:lpstr>Lab 5: Integrate QnA Maker with a Bot (COMING SOON)</vt:lpstr>
      <vt:lpstr>Lab Objectives</vt:lpstr>
      <vt:lpstr>Lab Scenario</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2019-03-20T17:14:18Z</dcterms:created>
  <dcterms:modified xsi:type="dcterms:W3CDTF">2019-08-26T20:40:30Z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